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sldIdLst>
    <p:sldId id="256" r:id="rId2"/>
    <p:sldId id="262" r:id="rId3"/>
    <p:sldId id="263" r:id="rId4"/>
    <p:sldId id="264" r:id="rId5"/>
    <p:sldId id="265" r:id="rId6"/>
    <p:sldId id="266" r:id="rId7"/>
    <p:sldId id="257" r:id="rId8"/>
    <p:sldId id="258" r:id="rId9"/>
    <p:sldId id="259" r:id="rId10"/>
    <p:sldId id="260"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5" autoAdjust="0"/>
    <p:restoredTop sz="94660"/>
  </p:normalViewPr>
  <p:slideViewPr>
    <p:cSldViewPr snapToGrid="0" snapToObjects="1">
      <p:cViewPr>
        <p:scale>
          <a:sx n="76" d="100"/>
          <a:sy n="76" d="100"/>
        </p:scale>
        <p:origin x="-153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09BF-9226-2C4C-9CA8-907381F131B2}" type="slidenum">
              <a:rPr lang="en-US" smtClean="0"/>
              <a:pPr/>
              <a:t>‹#›</a:t>
            </a:fld>
            <a:endParaRPr lang="en-US" dirty="0"/>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09BF-9226-2C4C-9CA8-907381F131B2}"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2DC09BF-9226-2C4C-9CA8-907381F131B2}"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2DC09BF-9226-2C4C-9CA8-907381F131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09BF-9226-2C4C-9CA8-907381F131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09BF-9226-2C4C-9CA8-907381F131B2}"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09BF-9226-2C4C-9CA8-907381F131B2}"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FA5807-DE33-904D-96AB-1E0576E57C1C}" type="datetimeFigureOut">
              <a:rPr lang="en-US" smtClean="0"/>
              <a:pPr/>
              <a:t>11/9/2012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09BF-9226-2C4C-9CA8-907381F131B2}"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2CFA5807-DE33-904D-96AB-1E0576E57C1C}" type="datetimeFigureOut">
              <a:rPr lang="en-US" smtClean="0"/>
              <a:pPr/>
              <a:t>11/9/2012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2DC09BF-9226-2C4C-9CA8-907381F131B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28801" y="3360191"/>
            <a:ext cx="5486400" cy="8938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Serves You Right</a:t>
            </a:r>
            <a:endParaRPr lang="en-US" dirty="0"/>
          </a:p>
        </p:txBody>
      </p:sp>
      <p:sp>
        <p:nvSpPr>
          <p:cNvPr id="3" name="Subtitle 2"/>
          <p:cNvSpPr>
            <a:spLocks noGrp="1"/>
          </p:cNvSpPr>
          <p:nvPr>
            <p:ph type="subTitle" idx="1"/>
          </p:nvPr>
        </p:nvSpPr>
        <p:spPr>
          <a:xfrm>
            <a:off x="1879881" y="3360192"/>
            <a:ext cx="2813538" cy="1007200"/>
          </a:xfrm>
        </p:spPr>
        <p:txBody>
          <a:bodyPr>
            <a:normAutofit fontScale="92500" lnSpcReduction="10000"/>
          </a:bodyPr>
          <a:lstStyle/>
          <a:p>
            <a:pPr algn="l"/>
            <a:r>
              <a:rPr lang="en-US" sz="6600" b="1" dirty="0" smtClean="0"/>
              <a:t>Project</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3485377"/>
            <a:ext cx="2539219" cy="643480"/>
          </a:xfrm>
          <a:prstGeom prst="roundRect">
            <a:avLst>
              <a:gd name="adj" fmla="val 4167"/>
            </a:avLst>
          </a:prstGeom>
          <a:solidFill>
            <a:srgbClr val="FFFFFF"/>
          </a:solidFill>
          <a:ln w="76200" cap="sq">
            <a:solidFill>
              <a:srgbClr val="EAEAEA"/>
            </a:solidFill>
            <a:miter lim="800000"/>
          </a:ln>
          <a:effectLst>
            <a:outerShdw dist="35921" dir="2700000" algn="ctr" rotWithShape="0">
              <a:schemeClr val="bg2"/>
            </a:outerShdw>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can we expect from this program?</a:t>
            </a:r>
            <a:endParaRPr lang="en-US" sz="4000" dirty="0"/>
          </a:p>
        </p:txBody>
      </p:sp>
      <p:sp>
        <p:nvSpPr>
          <p:cNvPr id="3" name="Content Placeholder 2"/>
          <p:cNvSpPr>
            <a:spLocks noGrp="1"/>
          </p:cNvSpPr>
          <p:nvPr>
            <p:ph idx="1"/>
          </p:nvPr>
        </p:nvSpPr>
        <p:spPr>
          <a:xfrm>
            <a:off x="385482" y="1586753"/>
            <a:ext cx="7691719" cy="1588247"/>
          </a:xfrm>
        </p:spPr>
        <p:txBody>
          <a:bodyPr>
            <a:normAutofit/>
          </a:bodyPr>
          <a:lstStyle/>
          <a:p>
            <a:pPr lvl="1"/>
            <a:r>
              <a:rPr lang="en-US" dirty="0" smtClean="0"/>
              <a:t>Healthier alternatives in school cafeteria lunches</a:t>
            </a:r>
          </a:p>
          <a:p>
            <a:pPr lvl="1"/>
            <a:endParaRPr lang="en-US" dirty="0" smtClean="0"/>
          </a:p>
          <a:p>
            <a:pPr lvl="1"/>
            <a:r>
              <a:rPr lang="en-US" dirty="0" smtClean="0"/>
              <a:t>Students will feel more energized throughout the day</a:t>
            </a:r>
          </a:p>
        </p:txBody>
      </p:sp>
      <p:pic>
        <p:nvPicPr>
          <p:cNvPr id="1026" name="Picture 2" descr="C:\Users\Eric\Downloads\students working in c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958" y="3175000"/>
            <a:ext cx="3295902" cy="2187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5482" y="3355795"/>
            <a:ext cx="4499658" cy="3077766"/>
          </a:xfrm>
          <a:prstGeom prst="rect">
            <a:avLst/>
          </a:prstGeom>
          <a:noFill/>
        </p:spPr>
        <p:txBody>
          <a:bodyPr wrap="square" rtlCol="0">
            <a:spAutoFit/>
          </a:bodyPr>
          <a:lstStyle/>
          <a:p>
            <a:pPr marL="742950" lvl="1" indent="-285750">
              <a:buClr>
                <a:schemeClr val="bg1"/>
              </a:buClr>
              <a:buFont typeface="Wingdings" pitchFamily="2" charset="2"/>
              <a:buChar char="v"/>
            </a:pPr>
            <a:r>
              <a:rPr lang="en-US" sz="2200" dirty="0"/>
              <a:t>Students can lose weight and take in a step toward a healthy </a:t>
            </a:r>
            <a:r>
              <a:rPr lang="en-US" sz="2200" dirty="0" smtClean="0"/>
              <a:t>lifestyle</a:t>
            </a:r>
          </a:p>
          <a:p>
            <a:pPr marL="742950" lvl="1" indent="-285750">
              <a:buClr>
                <a:schemeClr val="bg1"/>
              </a:buClr>
              <a:buFont typeface="Wingdings" pitchFamily="2" charset="2"/>
              <a:buChar char="v"/>
            </a:pPr>
            <a:endParaRPr lang="en-US" sz="2200" dirty="0"/>
          </a:p>
          <a:p>
            <a:pPr marL="742950" lvl="1" indent="-285750">
              <a:buClr>
                <a:schemeClr val="bg1"/>
              </a:buClr>
              <a:buFont typeface="Wingdings" pitchFamily="2" charset="2"/>
              <a:buChar char="v"/>
            </a:pPr>
            <a:r>
              <a:rPr lang="en-US" sz="2200" dirty="0"/>
              <a:t>Students will pay more attention in school and put effort into their </a:t>
            </a:r>
            <a:r>
              <a:rPr lang="en-US" sz="2200" dirty="0" smtClean="0"/>
              <a:t>work (Blackwell, 2008)</a:t>
            </a:r>
            <a:endParaRPr lang="en-US" sz="2200"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0"/>
            <a:ext cx="7691719" cy="585353"/>
          </a:xfrm>
        </p:spPr>
        <p:txBody>
          <a:bodyPr/>
          <a:lstStyle/>
          <a:p>
            <a:r>
              <a:rPr lang="en-US" sz="1500" b="1" u="sng" dirty="0" smtClean="0">
                <a:solidFill>
                  <a:schemeClr val="bg1"/>
                </a:solidFill>
              </a:rPr>
              <a:t>SOURCES</a:t>
            </a:r>
            <a:endParaRPr lang="en-US" sz="1500" b="1" u="sng" dirty="0">
              <a:solidFill>
                <a:schemeClr val="bg1"/>
              </a:solidFill>
            </a:endParaRPr>
          </a:p>
        </p:txBody>
      </p:sp>
      <p:sp>
        <p:nvSpPr>
          <p:cNvPr id="3" name="Content Placeholder 2"/>
          <p:cNvSpPr>
            <a:spLocks noGrp="1"/>
          </p:cNvSpPr>
          <p:nvPr>
            <p:ph idx="1"/>
          </p:nvPr>
        </p:nvSpPr>
        <p:spPr>
          <a:xfrm>
            <a:off x="1" y="450167"/>
            <a:ext cx="9143999" cy="5697416"/>
          </a:xfrm>
        </p:spPr>
        <p:txBody>
          <a:bodyPr>
            <a:noAutofit/>
          </a:bodyPr>
          <a:lstStyle/>
          <a:p>
            <a:r>
              <a:rPr lang="en-US" sz="1050" b="1" dirty="0" err="1" smtClean="0"/>
              <a:t>Suttle</a:t>
            </a:r>
            <a:r>
              <a:rPr lang="en-US" sz="1050" b="1" dirty="0"/>
              <a:t>, Rick. "What Happens If Children Lack Fresh Fruits &amp; Vegetables?" </a:t>
            </a:r>
            <a:r>
              <a:rPr lang="en-US" sz="1050" b="1" i="1" dirty="0"/>
              <a:t>What Happens If Children Lack Fresh Fruits &amp; Vegetables? </a:t>
            </a:r>
            <a:r>
              <a:rPr lang="en-US" sz="1050" b="1" i="1" dirty="0" smtClean="0"/>
              <a:t>	Http</a:t>
            </a:r>
            <a:r>
              <a:rPr lang="en-US" sz="1050" b="1" i="1" dirty="0"/>
              <a:t>://www.livestrong.com/article/554287-what-happens-if-children-lack-fresh-fruits-vegetables/#ixzz2BIu6fwew</a:t>
            </a:r>
            <a:r>
              <a:rPr lang="en-US" sz="1050" b="1" dirty="0"/>
              <a:t> (2012): n. </a:t>
            </a:r>
            <a:r>
              <a:rPr lang="en-US" sz="1050" b="1" dirty="0" smtClean="0"/>
              <a:t>	</a:t>
            </a:r>
            <a:r>
              <a:rPr lang="en-US" sz="1050" b="1" dirty="0" err="1" smtClean="0"/>
              <a:t>pag</a:t>
            </a:r>
            <a:r>
              <a:rPr lang="en-US" sz="1050" b="1" dirty="0"/>
              <a:t>. </a:t>
            </a:r>
            <a:r>
              <a:rPr lang="en-US" sz="1050" b="1" i="1" dirty="0"/>
              <a:t>LIVESTRONG.COM</a:t>
            </a:r>
            <a:r>
              <a:rPr lang="en-US" sz="1050" b="1" dirty="0"/>
              <a:t>. Web. 29 Oct. 2012. &lt;http://</a:t>
            </a:r>
            <a:r>
              <a:rPr lang="en-US" sz="1050" b="1" dirty="0" smtClean="0"/>
              <a:t>www.livestrong.com/article/554287-what-happens-if-children-lack-fresh-fruits-	vegetables</a:t>
            </a:r>
            <a:r>
              <a:rPr lang="en-US" sz="1050" b="1" dirty="0"/>
              <a:t>/&gt;.</a:t>
            </a:r>
          </a:p>
          <a:p>
            <a:r>
              <a:rPr lang="en-US" sz="1050" b="1" dirty="0" smtClean="0"/>
              <a:t>Shapley</a:t>
            </a:r>
            <a:r>
              <a:rPr lang="en-US" sz="1050" b="1" dirty="0"/>
              <a:t>, Dan. "The Case Against Artificial Food Colorings: Should You Be Concerned?" </a:t>
            </a:r>
            <a:r>
              <a:rPr lang="en-US" sz="1050" b="1" i="1" dirty="0"/>
              <a:t>The Daily Green</a:t>
            </a:r>
            <a:r>
              <a:rPr lang="en-US" sz="1050" b="1" dirty="0"/>
              <a:t>. Hearst Communications, Inc., 1 Apr. </a:t>
            </a:r>
            <a:r>
              <a:rPr lang="en-US" sz="1050" b="1" dirty="0" smtClean="0"/>
              <a:t>	2011</a:t>
            </a:r>
            <a:r>
              <a:rPr lang="en-US" sz="1050" b="1" dirty="0"/>
              <a:t>. Web. 29 Oct. 2012. &lt;http://www.thedailygreen.com/healthy-eating/eat-safe/artificial-food-colorings-health-effects&gt;.</a:t>
            </a:r>
          </a:p>
          <a:p>
            <a:r>
              <a:rPr lang="en-US" sz="1050" b="1" dirty="0" err="1" smtClean="0"/>
              <a:t>Satran</a:t>
            </a:r>
            <a:r>
              <a:rPr lang="en-US" sz="1050" b="1" dirty="0"/>
              <a:t>, Joe. "Pink Slime, Ammonium Hydroxide Fast Food Ground Beef Additive, Dropped By McDonald's Et Al." </a:t>
            </a:r>
            <a:r>
              <a:rPr lang="en-US" sz="1050" b="1" i="1" dirty="0"/>
              <a:t>The Huffington Post</a:t>
            </a:r>
            <a:r>
              <a:rPr lang="en-US" sz="1050" b="1" dirty="0"/>
              <a:t>. </a:t>
            </a:r>
            <a:r>
              <a:rPr lang="en-US" sz="1050" b="1" dirty="0" smtClean="0"/>
              <a:t>	TheHuffingtonPost.com</a:t>
            </a:r>
            <a:r>
              <a:rPr lang="en-US" sz="1050" b="1" dirty="0"/>
              <a:t>, 27 Jan. 2012. Web. 27 Oct. 2012. &lt;http://</a:t>
            </a:r>
            <a:r>
              <a:rPr lang="en-US" sz="1050" b="1" dirty="0" smtClean="0"/>
              <a:t>www.huffingtonpost.com/2012/01/27/pink-slime-fast-	food_n_1237206.html%20</a:t>
            </a:r>
            <a:r>
              <a:rPr lang="en-US" sz="1050" b="1" dirty="0"/>
              <a:t>&gt;.</a:t>
            </a:r>
          </a:p>
          <a:p>
            <a:r>
              <a:rPr lang="en-US" sz="1050" b="1" dirty="0" smtClean="0"/>
              <a:t>Blackwell </a:t>
            </a:r>
            <a:r>
              <a:rPr lang="en-US" sz="1050" b="1" dirty="0"/>
              <a:t>Publishing Ltd.. "Children With Healthier Diets Do Better In School, Study Suggests." </a:t>
            </a:r>
            <a:r>
              <a:rPr lang="en-US" sz="1050" b="1" i="1" dirty="0" err="1"/>
              <a:t>ScienceDaily</a:t>
            </a:r>
            <a:r>
              <a:rPr lang="en-US" sz="1050" b="1" dirty="0"/>
              <a:t>, 22 Mar. 2008. Web. 4 Nov. 2012</a:t>
            </a:r>
          </a:p>
          <a:p>
            <a:r>
              <a:rPr lang="en-US" sz="1050" b="1" dirty="0" smtClean="0"/>
              <a:t>Bramble</a:t>
            </a:r>
            <a:r>
              <a:rPr lang="en-US" sz="1050" b="1" dirty="0"/>
              <a:t>, Laura. "Health Problems Caused by Poor Nutrition." </a:t>
            </a:r>
            <a:r>
              <a:rPr lang="en-US" sz="1050" b="1" i="1" dirty="0" err="1"/>
              <a:t>EHow</a:t>
            </a:r>
            <a:r>
              <a:rPr lang="en-US" sz="1050" b="1" dirty="0"/>
              <a:t>. Demand Media, 24 May 2010. Web. 04 Nov. 2012. </a:t>
            </a:r>
            <a:r>
              <a:rPr lang="en-US" sz="1050" b="1" dirty="0" smtClean="0"/>
              <a:t>	&lt;</a:t>
            </a:r>
            <a:r>
              <a:rPr lang="en-US" sz="1050" b="1" dirty="0"/>
              <a:t>http://www.ehow.com/list_6545089_health-problems-caused-poor-nutrition.html&gt;.</a:t>
            </a:r>
          </a:p>
          <a:p>
            <a:r>
              <a:rPr lang="en-US" sz="1050" b="1" dirty="0" smtClean="0"/>
              <a:t>Grass</a:t>
            </a:r>
            <a:r>
              <a:rPr lang="en-US" sz="1050" b="1" dirty="0"/>
              <a:t>, </a:t>
            </a:r>
            <a:r>
              <a:rPr lang="en-US" sz="1050" b="1" dirty="0" err="1"/>
              <a:t>Johnathan</a:t>
            </a:r>
            <a:r>
              <a:rPr lang="en-US" sz="1050" b="1" dirty="0"/>
              <a:t>. "Subway Becomes Part of Local High School Lunches." </a:t>
            </a:r>
            <a:r>
              <a:rPr lang="en-US" sz="1050" b="1" i="1" dirty="0"/>
              <a:t>Juneau Empire</a:t>
            </a:r>
            <a:r>
              <a:rPr lang="en-US" sz="1050" b="1" dirty="0"/>
              <a:t>. Juneau Empire, 26 Apr. 2011. Web. 04 Nov. 2012. </a:t>
            </a:r>
            <a:r>
              <a:rPr lang="en-US" sz="1050" b="1" dirty="0" smtClean="0"/>
              <a:t>	&lt;</a:t>
            </a:r>
            <a:r>
              <a:rPr lang="en-US" sz="1050" b="1" dirty="0"/>
              <a:t>http://juneauempire.com/local/2011-04-26/subway-becomes-part-local-high-school-lunches&gt;.</a:t>
            </a:r>
          </a:p>
          <a:p>
            <a:r>
              <a:rPr lang="en-US" sz="1050" b="1" dirty="0" smtClean="0"/>
              <a:t>"</a:t>
            </a:r>
            <a:r>
              <a:rPr lang="en-US" sz="1050" b="1" dirty="0"/>
              <a:t>The Nutrition Source." </a:t>
            </a:r>
            <a:r>
              <a:rPr lang="en-US" sz="1050" b="1" i="1" dirty="0"/>
              <a:t>Harvard School of Public Health</a:t>
            </a:r>
            <a:r>
              <a:rPr lang="en-US" sz="1050" b="1" dirty="0"/>
              <a:t>. </a:t>
            </a:r>
            <a:r>
              <a:rPr lang="en-US" sz="1050" b="1" dirty="0" err="1"/>
              <a:t>N.p</a:t>
            </a:r>
            <a:r>
              <a:rPr lang="en-US" sz="1050" b="1" dirty="0"/>
              <a:t>., </a:t>
            </a:r>
            <a:r>
              <a:rPr lang="en-US" sz="1050" b="1" dirty="0" err="1"/>
              <a:t>n.d.</a:t>
            </a:r>
            <a:r>
              <a:rPr lang="en-US" sz="1050" b="1" dirty="0"/>
              <a:t> Web. 04 Nov. 2012. </a:t>
            </a:r>
            <a:r>
              <a:rPr lang="en-US" sz="1050" b="1" dirty="0" smtClean="0"/>
              <a:t>	&lt;</a:t>
            </a:r>
            <a:r>
              <a:rPr lang="en-US" sz="1050" b="1" dirty="0"/>
              <a:t>http://www.hsph.harvard.edu/nutritionsource/healthy-weight/healthy-weight-full-story/&gt;.</a:t>
            </a:r>
          </a:p>
          <a:p>
            <a:r>
              <a:rPr lang="en-US" sz="1050" b="1" dirty="0" err="1" smtClean="0"/>
              <a:t>Jegtvig</a:t>
            </a:r>
            <a:r>
              <a:rPr lang="en-US" sz="1050" b="1" dirty="0"/>
              <a:t>, </a:t>
            </a:r>
            <a:r>
              <a:rPr lang="en-US" sz="1050" b="1" dirty="0" err="1"/>
              <a:t>Shereen</a:t>
            </a:r>
            <a:r>
              <a:rPr lang="en-US" sz="1050" b="1" dirty="0"/>
              <a:t>. "What Is Nutrition?" </a:t>
            </a:r>
            <a:r>
              <a:rPr lang="en-US" sz="1050" b="1" i="1" dirty="0"/>
              <a:t>About.com Nutrition</a:t>
            </a:r>
            <a:r>
              <a:rPr lang="en-US" sz="1050" b="1" dirty="0"/>
              <a:t>. About.com., 29 Oct. 2012. Web. 27 Oct. 2012. </a:t>
            </a:r>
            <a:r>
              <a:rPr lang="en-US" sz="1050" b="1" dirty="0" smtClean="0"/>
              <a:t>	&lt;</a:t>
            </a:r>
            <a:r>
              <a:rPr lang="en-US" sz="1050" b="1" dirty="0"/>
              <a:t>http://nutrition.about.com/od/nutrition101/a/why_nutrition.htm&gt;.</a:t>
            </a:r>
          </a:p>
          <a:p>
            <a:r>
              <a:rPr lang="en-US" sz="1050" b="1" dirty="0" smtClean="0"/>
              <a:t>"</a:t>
            </a:r>
            <a:r>
              <a:rPr lang="en-US" sz="1050" b="1" dirty="0"/>
              <a:t>School Nutrition and Fitness." </a:t>
            </a:r>
            <a:r>
              <a:rPr lang="en-US" sz="1050" b="1" i="1" dirty="0"/>
              <a:t>School Nutrition and Fitness</a:t>
            </a:r>
            <a:r>
              <a:rPr lang="en-US" sz="1050" b="1" dirty="0"/>
              <a:t>. Alhambra Unified School District, 20 Aug. 2012. Web. 25 Oct. 2012. </a:t>
            </a:r>
            <a:r>
              <a:rPr lang="en-US" sz="1050" b="1" dirty="0" smtClean="0"/>
              <a:t>	&lt;</a:t>
            </a:r>
            <a:r>
              <a:rPr lang="en-US" sz="1050" b="1" dirty="0"/>
              <a:t>http://www.schoolnutritionandfitness.com/index.php?page=menus&gt;.</a:t>
            </a:r>
          </a:p>
          <a:p>
            <a:r>
              <a:rPr lang="en-US" sz="1050" b="1" dirty="0" smtClean="0"/>
              <a:t>"</a:t>
            </a:r>
            <a:r>
              <a:rPr lang="en-US" sz="1050" b="1" dirty="0"/>
              <a:t>Nutrition Information List | SUBWAY.com." </a:t>
            </a:r>
            <a:r>
              <a:rPr lang="en-US" sz="1050" b="1" i="1" dirty="0"/>
              <a:t>Nutrition Information List | SUBWAY.com</a:t>
            </a:r>
            <a:r>
              <a:rPr lang="en-US" sz="1050" b="1" dirty="0"/>
              <a:t>. Subways, 16 Jan. 2008. Web. 04 Nov. 2012. </a:t>
            </a:r>
            <a:r>
              <a:rPr lang="en-US" sz="1050" b="1" dirty="0" smtClean="0"/>
              <a:t>	&lt;</a:t>
            </a:r>
            <a:r>
              <a:rPr lang="en-US" sz="1050" b="1" dirty="0"/>
              <a:t>http://www.subway.com/nutrition/nutritionlist.aspx&gt;.</a:t>
            </a:r>
          </a:p>
        </p:txBody>
      </p:sp>
    </p:spTree>
    <p:extLst>
      <p:ext uri="{BB962C8B-B14F-4D97-AF65-F5344CB8AC3E}">
        <p14:creationId xmlns:p14="http://schemas.microsoft.com/office/powerpoint/2010/main" val="21844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Problem with current school lunches</a:t>
            </a:r>
            <a:endParaRPr lang="en-US" sz="4000" dirty="0"/>
          </a:p>
        </p:txBody>
      </p:sp>
      <p:sp>
        <p:nvSpPr>
          <p:cNvPr id="3" name="Content Placeholder 2"/>
          <p:cNvSpPr>
            <a:spLocks noGrp="1"/>
          </p:cNvSpPr>
          <p:nvPr>
            <p:ph idx="1"/>
          </p:nvPr>
        </p:nvSpPr>
        <p:spPr>
          <a:xfrm>
            <a:off x="726142" y="1753401"/>
            <a:ext cx="5383780" cy="5400021"/>
          </a:xfrm>
        </p:spPr>
        <p:txBody>
          <a:bodyPr>
            <a:normAutofit/>
          </a:bodyPr>
          <a:lstStyle/>
          <a:p>
            <a:r>
              <a:rPr lang="en-US" dirty="0"/>
              <a:t>Processed with an array of chemicals</a:t>
            </a:r>
          </a:p>
          <a:p>
            <a:endParaRPr lang="en-US" dirty="0"/>
          </a:p>
          <a:p>
            <a:r>
              <a:rPr lang="en-US" dirty="0"/>
              <a:t>High fat, carb, &amp; sodium content</a:t>
            </a:r>
          </a:p>
          <a:p>
            <a:endParaRPr lang="en-US" dirty="0"/>
          </a:p>
          <a:p>
            <a:r>
              <a:rPr lang="en-US" dirty="0"/>
              <a:t>Very deficient in providing students with essential nutrients</a:t>
            </a:r>
          </a:p>
          <a:p>
            <a:pPr marL="0" indent="0">
              <a:buNone/>
            </a:pPr>
            <a:endParaRPr lang="en-US" dirty="0" smtClean="0"/>
          </a:p>
          <a:p>
            <a:pPr>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923" y="1457979"/>
            <a:ext cx="2311184" cy="173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16" y="4009293"/>
            <a:ext cx="2311184" cy="17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with Chemical Additives ?</a:t>
            </a:r>
            <a:endParaRPr lang="en-US" sz="3200" dirty="0"/>
          </a:p>
        </p:txBody>
      </p:sp>
      <p:sp>
        <p:nvSpPr>
          <p:cNvPr id="3" name="Content Placeholder 2"/>
          <p:cNvSpPr>
            <a:spLocks noGrp="1"/>
          </p:cNvSpPr>
          <p:nvPr>
            <p:ph idx="1"/>
          </p:nvPr>
        </p:nvSpPr>
        <p:spPr>
          <a:xfrm>
            <a:off x="1" y="1334332"/>
            <a:ext cx="9143999" cy="3349630"/>
          </a:xfrm>
        </p:spPr>
        <p:txBody>
          <a:bodyPr>
            <a:normAutofit/>
          </a:bodyPr>
          <a:lstStyle/>
          <a:p>
            <a:r>
              <a:rPr lang="en-US" sz="2000" dirty="0" smtClean="0"/>
              <a:t>Ammonium Hydroxide (aka. Pink slime) is a chemical additive that beef companies use to cure the meat from swarms of pathogens in parts of the cow. This chemical compound known to cause many negative effects on human health including </a:t>
            </a:r>
            <a:r>
              <a:rPr lang="fr-FR" sz="2000" dirty="0"/>
              <a:t>tissue damage on mucous </a:t>
            </a:r>
            <a:r>
              <a:rPr lang="fr-FR" sz="2000" dirty="0" smtClean="0"/>
              <a:t>membrane. (</a:t>
            </a:r>
            <a:r>
              <a:rPr lang="fr-FR" sz="2000" dirty="0" err="1" smtClean="0"/>
              <a:t>Satran</a:t>
            </a:r>
            <a:r>
              <a:rPr lang="fr-FR" sz="2000" dirty="0" smtClean="0"/>
              <a:t>, 2012)</a:t>
            </a:r>
            <a:endParaRPr lang="en-US" sz="2000" dirty="0" smtClean="0"/>
          </a:p>
          <a:p>
            <a:r>
              <a:rPr lang="en-US" sz="2000" dirty="0" smtClean="0"/>
              <a:t>Food coloring </a:t>
            </a:r>
            <a:r>
              <a:rPr lang="en-US" sz="1800" dirty="0" smtClean="0"/>
              <a:t>( i.e. Red 2,3,40 , Yellow 5,6, and Blue 1,2, etc</a:t>
            </a:r>
            <a:r>
              <a:rPr lang="en-US" sz="2000" dirty="0" smtClean="0"/>
              <a:t>) are increasingly being proven by many studies to be a major hazard to public health. Negative side effects include cancer, allergies, and hyperactivity (( substitutes for natural food coloring are should be implemented)) (Shapley, 2011)</a:t>
            </a:r>
          </a:p>
          <a:p>
            <a:endParaRPr lang="en-US" sz="2000" dirty="0" smtClean="0"/>
          </a:p>
          <a:p>
            <a:endParaRPr lang="en-US" sz="2000" dirty="0" smtClean="0"/>
          </a:p>
          <a:p>
            <a:endParaRPr lang="en-US" sz="2000" dirty="0" smtClean="0"/>
          </a:p>
          <a:p>
            <a:endParaRPr lang="en-US" dirty="0"/>
          </a:p>
        </p:txBody>
      </p:sp>
      <p:sp>
        <p:nvSpPr>
          <p:cNvPr id="7" name="TextBox 6"/>
          <p:cNvSpPr txBox="1"/>
          <p:nvPr/>
        </p:nvSpPr>
        <p:spPr>
          <a:xfrm>
            <a:off x="-472834" y="4262962"/>
            <a:ext cx="6230380" cy="2523768"/>
          </a:xfrm>
          <a:prstGeom prst="rect">
            <a:avLst/>
          </a:prstGeom>
          <a:noFill/>
        </p:spPr>
        <p:txBody>
          <a:bodyPr wrap="square" rtlCol="0">
            <a:spAutoFit/>
          </a:bodyPr>
          <a:lstStyle/>
          <a:p>
            <a:pPr lvl="1">
              <a:buFont typeface="Wingdings" charset="2"/>
              <a:buChar char="v"/>
            </a:pPr>
            <a:r>
              <a:rPr lang="en-US" sz="2000" dirty="0" smtClean="0"/>
              <a:t>    Benzoate Preservatives ( BHT, BHA, TBHQ) 	are common chemical compounds used to 	prevent fats in meat products from becoming 	rancid, and has been attributed to many 	detrimental health effects such as 	hyperactivity, 	</a:t>
            </a:r>
            <a:r>
              <a:rPr lang="en-US" sz="2000" dirty="0" err="1" smtClean="0"/>
              <a:t>angiodema</a:t>
            </a:r>
            <a:r>
              <a:rPr lang="en-US" sz="2000" dirty="0" smtClean="0"/>
              <a:t>, asthma, rhinitis, 	dermatitis, 	tumors and </a:t>
            </a:r>
            <a:r>
              <a:rPr lang="en-US" sz="2000" dirty="0" err="1" smtClean="0"/>
              <a:t>urticaria</a:t>
            </a:r>
            <a:r>
              <a:rPr lang="en-US" sz="2000" dirty="0" smtClean="0"/>
              <a:t>.(Shapley, 2011)</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546" y="4262962"/>
            <a:ext cx="3108443" cy="233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Long Term Effects of a High Fat, </a:t>
            </a:r>
            <a:r>
              <a:rPr lang="en-US" sz="2800" dirty="0" err="1" smtClean="0"/>
              <a:t>Carb</a:t>
            </a:r>
            <a:r>
              <a:rPr lang="en-US" sz="2800" dirty="0" smtClean="0"/>
              <a:t>, &amp; Sodium Diet</a:t>
            </a:r>
            <a:endParaRPr lang="en-US" sz="2800" dirty="0"/>
          </a:p>
        </p:txBody>
      </p:sp>
      <p:sp>
        <p:nvSpPr>
          <p:cNvPr id="3" name="Content Placeholder 2"/>
          <p:cNvSpPr>
            <a:spLocks noGrp="1"/>
          </p:cNvSpPr>
          <p:nvPr>
            <p:ph idx="1"/>
          </p:nvPr>
        </p:nvSpPr>
        <p:spPr>
          <a:xfrm>
            <a:off x="330200" y="1586753"/>
            <a:ext cx="7691719" cy="1727947"/>
          </a:xfrm>
        </p:spPr>
        <p:txBody>
          <a:bodyPr>
            <a:normAutofit/>
          </a:bodyPr>
          <a:lstStyle/>
          <a:p>
            <a:pPr>
              <a:buClr>
                <a:schemeClr val="bg1"/>
              </a:buClr>
              <a:buSzPct val="100000"/>
            </a:pPr>
            <a:r>
              <a:rPr lang="en-US" dirty="0" smtClean="0"/>
              <a:t>Eating foods with high levels of these contents will lead to an increased risk of heart diseases such as hypertension, high blood pressure, heart attack and stroke (Bramble, 2010)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286126"/>
            <a:ext cx="2184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4800" y="3314700"/>
            <a:ext cx="6299200" cy="3323987"/>
          </a:xfrm>
          <a:prstGeom prst="rect">
            <a:avLst/>
          </a:prstGeom>
          <a:noFill/>
        </p:spPr>
        <p:txBody>
          <a:bodyPr wrap="square" rtlCol="0">
            <a:spAutoFit/>
          </a:bodyPr>
          <a:lstStyle/>
          <a:p>
            <a:pPr marL="285750" indent="-285750">
              <a:buClr>
                <a:schemeClr val="bg1"/>
              </a:buClr>
              <a:buFont typeface="Wingdings" pitchFamily="2" charset="2"/>
              <a:buChar char="v"/>
            </a:pPr>
            <a:r>
              <a:rPr lang="en-US" sz="2400" dirty="0"/>
              <a:t>A early childhood of bad diet habits will eventually lead to a whole array of bad nutritional choices in the rest of their </a:t>
            </a:r>
            <a:r>
              <a:rPr lang="en-US" sz="2400" dirty="0" smtClean="0"/>
              <a:t>life (</a:t>
            </a:r>
            <a:r>
              <a:rPr lang="en-US" sz="2400" dirty="0" err="1" smtClean="0"/>
              <a:t>Suttle</a:t>
            </a:r>
            <a:r>
              <a:rPr lang="en-US" sz="2400" dirty="0" smtClean="0"/>
              <a:t>, 2012)</a:t>
            </a:r>
          </a:p>
          <a:p>
            <a:pPr marL="285750" indent="-285750">
              <a:buClr>
                <a:schemeClr val="bg1"/>
              </a:buClr>
              <a:buFont typeface="Wingdings" pitchFamily="2" charset="2"/>
              <a:buChar char="v"/>
            </a:pPr>
            <a:endParaRPr lang="en-US" sz="2400" dirty="0"/>
          </a:p>
          <a:p>
            <a:pPr marL="285750" indent="-285750">
              <a:buClr>
                <a:schemeClr val="bg1"/>
              </a:buClr>
              <a:buFont typeface="Wingdings" pitchFamily="2" charset="2"/>
              <a:buChar char="v"/>
            </a:pPr>
            <a:r>
              <a:rPr lang="en-US" sz="2400" dirty="0"/>
              <a:t>With Obesity rampant in the US, we need to really cut down intake of all of these things to help children cut down extra weight</a:t>
            </a:r>
          </a:p>
          <a:p>
            <a:pPr marL="285750" indent="-285750">
              <a:buClr>
                <a:schemeClr val="bg1"/>
              </a:buCl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Results of Nutritional Deficiencies </a:t>
            </a:r>
            <a:r>
              <a:rPr lang="en-US" sz="1400" dirty="0" smtClean="0"/>
              <a:t>(</a:t>
            </a:r>
            <a:r>
              <a:rPr lang="en-US" sz="1400" dirty="0" err="1" smtClean="0"/>
              <a:t>Suttle</a:t>
            </a:r>
            <a:r>
              <a:rPr lang="en-US" sz="1400" dirty="0" smtClean="0"/>
              <a:t>, 2012)</a:t>
            </a:r>
            <a:endParaRPr lang="en-US" sz="1400" dirty="0"/>
          </a:p>
        </p:txBody>
      </p:sp>
      <p:sp>
        <p:nvSpPr>
          <p:cNvPr id="3" name="Content Placeholder 2"/>
          <p:cNvSpPr>
            <a:spLocks noGrp="1"/>
          </p:cNvSpPr>
          <p:nvPr>
            <p:ph idx="1"/>
          </p:nvPr>
        </p:nvSpPr>
        <p:spPr/>
        <p:txBody>
          <a:bodyPr>
            <a:normAutofit fontScale="92500"/>
          </a:bodyPr>
          <a:lstStyle/>
          <a:p>
            <a:r>
              <a:rPr lang="en-US" dirty="0" smtClean="0"/>
              <a:t>Kids may have developmental problems such as Lower learning development and steep decreases in IQ </a:t>
            </a:r>
          </a:p>
          <a:p>
            <a:r>
              <a:rPr lang="en-US" dirty="0"/>
              <a:t>A lack of meat protein, iron-rich foods or supplements results in anemia. A deficiency of vitamin B12 (</a:t>
            </a:r>
            <a:r>
              <a:rPr lang="en-US" dirty="0" err="1"/>
              <a:t>folate</a:t>
            </a:r>
            <a:r>
              <a:rPr lang="en-US" dirty="0"/>
              <a:t>) also contributes to anemia ((Anemia is a low red blood cell count, which starves the body of oxygen and nutrients. Red blood cells carry oxygen throughout the body and are crucial to a healthy body. ))</a:t>
            </a:r>
            <a:endParaRPr lang="en-US" dirty="0" smtClean="0"/>
          </a:p>
          <a:p>
            <a:r>
              <a:rPr lang="en-US" dirty="0" smtClean="0"/>
              <a:t>A lack of nutrition, such as calcium, can also lead to osteoporosis, which can be harmful later on in the child’s life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nutrients </a:t>
            </a:r>
            <a:r>
              <a:rPr lang="en-US" sz="1400" dirty="0" smtClean="0"/>
              <a:t>(</a:t>
            </a:r>
            <a:r>
              <a:rPr lang="en-US" sz="1400" dirty="0" err="1" smtClean="0"/>
              <a:t>Jegtvig</a:t>
            </a:r>
            <a:r>
              <a:rPr lang="en-US" sz="1400" dirty="0" smtClean="0"/>
              <a:t>, 2012)</a:t>
            </a:r>
            <a:endParaRPr lang="en-US" sz="1400" dirty="0"/>
          </a:p>
        </p:txBody>
      </p:sp>
      <p:sp>
        <p:nvSpPr>
          <p:cNvPr id="3" name="Content Placeholder 2"/>
          <p:cNvSpPr>
            <a:spLocks noGrp="1"/>
          </p:cNvSpPr>
          <p:nvPr>
            <p:ph idx="1"/>
          </p:nvPr>
        </p:nvSpPr>
        <p:spPr>
          <a:xfrm>
            <a:off x="726141" y="1586753"/>
            <a:ext cx="7691719" cy="2159747"/>
          </a:xfrm>
        </p:spPr>
        <p:txBody>
          <a:bodyPr/>
          <a:lstStyle/>
          <a:p>
            <a:r>
              <a:rPr lang="en-US" dirty="0" smtClean="0"/>
              <a:t>Vitamin A is essential for the development of body cells, including the skin and blood. </a:t>
            </a:r>
          </a:p>
          <a:p>
            <a:r>
              <a:rPr lang="en-US" dirty="0" smtClean="0"/>
              <a:t>Vitamin C is needed for production of collagen, which holds cells together.</a:t>
            </a:r>
          </a:p>
          <a:p>
            <a:endParaRPr lang="en-US" dirty="0"/>
          </a:p>
        </p:txBody>
      </p:sp>
      <p:sp>
        <p:nvSpPr>
          <p:cNvPr id="5" name="TextBox 4"/>
          <p:cNvSpPr txBox="1"/>
          <p:nvPr/>
        </p:nvSpPr>
        <p:spPr>
          <a:xfrm>
            <a:off x="726140" y="3784600"/>
            <a:ext cx="4988859" cy="2215991"/>
          </a:xfrm>
          <a:prstGeom prst="rect">
            <a:avLst/>
          </a:prstGeom>
          <a:noFill/>
        </p:spPr>
        <p:txBody>
          <a:bodyPr wrap="square" rtlCol="0">
            <a:spAutoFit/>
          </a:bodyPr>
          <a:lstStyle/>
          <a:p>
            <a:pPr marL="285750" indent="-285750">
              <a:buFont typeface="Wingdings" pitchFamily="2" charset="2"/>
              <a:buChar char="v"/>
            </a:pPr>
            <a:r>
              <a:rPr lang="en-US" sz="2400" dirty="0" smtClean="0"/>
              <a:t>  Vitamin </a:t>
            </a:r>
            <a:r>
              <a:rPr lang="en-US" sz="2400" dirty="0"/>
              <a:t>E is essential for healthy </a:t>
            </a:r>
            <a:r>
              <a:rPr lang="en-US" sz="2400" dirty="0" smtClean="0"/>
              <a:t>    	red </a:t>
            </a:r>
            <a:r>
              <a:rPr lang="en-US" sz="2400" dirty="0"/>
              <a:t>blood cells. Without these </a:t>
            </a:r>
            <a:r>
              <a:rPr lang="en-US" sz="2400" dirty="0" smtClean="0"/>
              <a:t>	fresh </a:t>
            </a:r>
            <a:r>
              <a:rPr lang="en-US" sz="2400" dirty="0"/>
              <a:t>foods, the cells, blood and </a:t>
            </a:r>
            <a:r>
              <a:rPr lang="en-US" sz="2400" dirty="0" smtClean="0"/>
              <a:t>	body </a:t>
            </a:r>
            <a:r>
              <a:rPr lang="en-US" sz="2400" dirty="0"/>
              <a:t>tissues in a child's body may </a:t>
            </a:r>
            <a:r>
              <a:rPr lang="en-US" sz="2400" dirty="0" smtClean="0"/>
              <a:t>	not </a:t>
            </a:r>
            <a:r>
              <a:rPr lang="en-US" sz="2400" dirty="0"/>
              <a:t>develop or function properly</a:t>
            </a:r>
            <a:r>
              <a:rPr lang="en-US" sz="2400" dirty="0" smtClean="0"/>
              <a:t>.</a:t>
            </a:r>
          </a:p>
          <a:p>
            <a:pPr marL="285750" indent="-285750">
              <a:buClr>
                <a:schemeClr val="tx1"/>
              </a:buClr>
              <a:buFont typeface="Wingdings" pitchFamily="2" charset="2"/>
              <a:buChar char="v"/>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3327320"/>
            <a:ext cx="3130550"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is Subway the best substitute</a:t>
            </a:r>
            <a:endParaRPr lang="en-US" sz="3200" dirty="0"/>
          </a:p>
        </p:txBody>
      </p:sp>
      <p:sp>
        <p:nvSpPr>
          <p:cNvPr id="3" name="Content Placeholder 2"/>
          <p:cNvSpPr>
            <a:spLocks noGrp="1"/>
          </p:cNvSpPr>
          <p:nvPr>
            <p:ph idx="1"/>
          </p:nvPr>
        </p:nvSpPr>
        <p:spPr/>
        <p:txBody>
          <a:bodyPr/>
          <a:lstStyle/>
          <a:p>
            <a:r>
              <a:rPr lang="en-US" dirty="0" smtClean="0"/>
              <a:t>Lower calorie, saturated fat, and sodium content</a:t>
            </a:r>
          </a:p>
          <a:p>
            <a:endParaRPr lang="en-US" dirty="0" smtClean="0"/>
          </a:p>
          <a:p>
            <a:endParaRPr lang="en-US" dirty="0" smtClean="0"/>
          </a:p>
          <a:p>
            <a:r>
              <a:rPr lang="en-US" dirty="0" smtClean="0"/>
              <a:t>Less chemical additives </a:t>
            </a:r>
          </a:p>
          <a:p>
            <a:endParaRPr lang="en-US" dirty="0" smtClean="0"/>
          </a:p>
          <a:p>
            <a:endParaRPr lang="en-US" dirty="0" smtClean="0"/>
          </a:p>
          <a:p>
            <a:r>
              <a:rPr lang="en-US" dirty="0" smtClean="0"/>
              <a:t>Packed with more vitamins and antioxidants </a:t>
            </a:r>
          </a:p>
          <a:p>
            <a:endParaRPr lang="en-US" dirty="0" smtClean="0"/>
          </a:p>
          <a:p>
            <a:pPr>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2695574"/>
            <a:ext cx="3364847" cy="252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 y="1457981"/>
          <a:ext cx="9144000" cy="4854790"/>
        </p:xfrm>
        <a:graphic>
          <a:graphicData uri="http://schemas.openxmlformats.org/drawingml/2006/table">
            <a:tbl>
              <a:tblPr firstRow="1" bandRow="1">
                <a:tableStyleId>{5C22544A-7EE6-4342-B048-85BDC9FD1C3A}</a:tableStyleId>
              </a:tblPr>
              <a:tblGrid>
                <a:gridCol w="1839030"/>
                <a:gridCol w="1460994"/>
                <a:gridCol w="1460994"/>
                <a:gridCol w="1460994"/>
                <a:gridCol w="1460994"/>
                <a:gridCol w="1460994"/>
              </a:tblGrid>
              <a:tr h="456358">
                <a:tc>
                  <a:txBody>
                    <a:bodyPr/>
                    <a:lstStyle/>
                    <a:p>
                      <a:pPr algn="l" fontAlgn="b"/>
                      <a:r>
                        <a:rPr lang="en-US" sz="1000" b="0" i="0" u="none" strike="noStrike" dirty="0">
                          <a:latin typeface="Verdana"/>
                        </a:rPr>
                        <a:t>Nutrient</a:t>
                      </a:r>
                    </a:p>
                  </a:txBody>
                  <a:tcPr marL="12700" marR="12700" marT="12700" marB="0" anchor="b"/>
                </a:tc>
                <a:tc>
                  <a:txBody>
                    <a:bodyPr/>
                    <a:lstStyle/>
                    <a:p>
                      <a:pPr algn="l" fontAlgn="b"/>
                      <a:r>
                        <a:rPr lang="en-US" sz="1000" b="0" i="0" u="none" strike="noStrike" dirty="0">
                          <a:latin typeface="Verdana"/>
                        </a:rPr>
                        <a:t>Menu AVG</a:t>
                      </a:r>
                    </a:p>
                  </a:txBody>
                  <a:tcPr marL="12700" marR="12700" marT="12700" marB="0" anchor="b"/>
                </a:tc>
                <a:tc>
                  <a:txBody>
                    <a:bodyPr/>
                    <a:lstStyle/>
                    <a:p>
                      <a:pPr algn="l" fontAlgn="b"/>
                      <a:r>
                        <a:rPr lang="en-US" sz="1000" b="0" i="0" u="none" strike="noStrike" dirty="0">
                          <a:latin typeface="Verdana"/>
                        </a:rPr>
                        <a:t>Nutrients</a:t>
                      </a:r>
                    </a:p>
                  </a:txBody>
                  <a:tcPr marL="12700" marR="12700" marT="12700" marB="0" anchor="b"/>
                </a:tc>
                <a:tc>
                  <a:txBody>
                    <a:bodyPr/>
                    <a:lstStyle/>
                    <a:p>
                      <a:pPr algn="l" fontAlgn="b"/>
                      <a:r>
                        <a:rPr lang="en-US" sz="1000" b="0" i="0" u="none" strike="noStrike" dirty="0">
                          <a:latin typeface="Verdana"/>
                        </a:rPr>
                        <a:t>Menu AVG</a:t>
                      </a:r>
                    </a:p>
                  </a:txBody>
                  <a:tcPr marL="12700" marR="12700" marT="12700" marB="0" anchor="b"/>
                </a:tc>
                <a:tc>
                  <a:txBody>
                    <a:bodyPr/>
                    <a:lstStyle/>
                    <a:p>
                      <a:pPr algn="l" fontAlgn="b"/>
                      <a:endParaRPr lang="en-US" sz="1000" b="0" i="0" u="none" strike="noStrike" dirty="0">
                        <a:latin typeface="Verdana"/>
                      </a:endParaRPr>
                    </a:p>
                  </a:txBody>
                  <a:tcPr marL="12700" marR="12700" marT="12700" marB="0" anchor="b"/>
                </a:tc>
                <a:tc>
                  <a:txBody>
                    <a:bodyPr/>
                    <a:lstStyle/>
                    <a:p>
                      <a:pPr algn="l" fontAlgn="b"/>
                      <a:r>
                        <a:rPr lang="en-US" sz="1000" b="0" i="0" u="none" strike="noStrike" dirty="0">
                          <a:latin typeface="Verdana"/>
                        </a:rPr>
                        <a:t>THE DIFFERENCE</a:t>
                      </a:r>
                    </a:p>
                  </a:txBody>
                  <a:tcPr marL="12700" marR="12700" marT="12700" marB="0" anchor="b"/>
                </a:tc>
              </a:tr>
              <a:tr h="366536">
                <a:tc>
                  <a:txBody>
                    <a:bodyPr/>
                    <a:lstStyle/>
                    <a:p>
                      <a:pPr algn="l" fontAlgn="b"/>
                      <a:r>
                        <a:rPr lang="en-US" sz="1000" b="0" i="0" u="none" strike="noStrike" dirty="0">
                          <a:latin typeface="Verdana"/>
                        </a:rPr>
                        <a:t>Calories</a:t>
                      </a:r>
                    </a:p>
                  </a:txBody>
                  <a:tcPr marL="12700" marR="12700" marT="12700" marB="0" anchor="b"/>
                </a:tc>
                <a:tc>
                  <a:txBody>
                    <a:bodyPr/>
                    <a:lstStyle/>
                    <a:p>
                      <a:pPr algn="r" fontAlgn="b"/>
                      <a:r>
                        <a:rPr lang="en-US" sz="1000" b="0" i="0" u="none" strike="noStrike" dirty="0">
                          <a:latin typeface="Verdana"/>
                        </a:rPr>
                        <a:t>784</a:t>
                      </a:r>
                    </a:p>
                  </a:txBody>
                  <a:tcPr marL="12700" marR="12700" marT="12700" marB="0" anchor="b"/>
                </a:tc>
                <a:tc>
                  <a:txBody>
                    <a:bodyPr/>
                    <a:lstStyle/>
                    <a:p>
                      <a:pPr algn="l" fontAlgn="b"/>
                      <a:r>
                        <a:rPr lang="en-US" sz="1000" b="0" i="0" u="none" strike="noStrike" dirty="0">
                          <a:latin typeface="Verdana"/>
                        </a:rPr>
                        <a:t>Calories</a:t>
                      </a:r>
                    </a:p>
                  </a:txBody>
                  <a:tcPr marL="12700" marR="12700" marT="12700" marB="0" anchor="b"/>
                </a:tc>
                <a:tc>
                  <a:txBody>
                    <a:bodyPr/>
                    <a:lstStyle/>
                    <a:p>
                      <a:pPr algn="r" fontAlgn="b"/>
                      <a:r>
                        <a:rPr lang="en-US" sz="1000" b="0" i="0" u="none" strike="noStrike" dirty="0">
                          <a:latin typeface="Verdana"/>
                        </a:rPr>
                        <a:t>301.5</a:t>
                      </a:r>
                    </a:p>
                  </a:txBody>
                  <a:tcPr marL="12700" marR="12700" marT="12700" marB="0" anchor="b"/>
                </a:tc>
                <a:tc>
                  <a:txBody>
                    <a:bodyPr/>
                    <a:lstStyle/>
                    <a:p>
                      <a:pPr algn="l" fontAlgn="b"/>
                      <a:endParaRPr lang="en-US" sz="1000" b="0" i="0" u="none" strike="noStrike" dirty="0">
                        <a:latin typeface="Verdana"/>
                      </a:endParaRPr>
                    </a:p>
                  </a:txBody>
                  <a:tcPr marL="12700" marR="12700" marT="12700" marB="0" anchor="b"/>
                </a:tc>
                <a:tc>
                  <a:txBody>
                    <a:bodyPr/>
                    <a:lstStyle/>
                    <a:p>
                      <a:pPr algn="r" fontAlgn="b"/>
                      <a:r>
                        <a:rPr lang="en-US" sz="1000" b="0" i="0" u="none" strike="noStrike" dirty="0">
                          <a:solidFill>
                            <a:srgbClr val="1FB714"/>
                          </a:solidFill>
                          <a:latin typeface="Verdana"/>
                        </a:rPr>
                        <a:t>482.5</a:t>
                      </a:r>
                    </a:p>
                  </a:txBody>
                  <a:tcPr marL="12700" marR="12700" marT="12700" marB="0" anchor="b"/>
                </a:tc>
              </a:tr>
              <a:tr h="366536">
                <a:tc>
                  <a:txBody>
                    <a:bodyPr/>
                    <a:lstStyle/>
                    <a:p>
                      <a:pPr algn="l" fontAlgn="b"/>
                      <a:r>
                        <a:rPr lang="en-US" sz="1000" b="0" i="0" u="none" strike="noStrike" dirty="0" smtClean="0">
                          <a:latin typeface="Verdana"/>
                        </a:rPr>
                        <a:t>Cholesterol (mg.)</a:t>
                      </a:r>
                      <a:endParaRPr lang="en-US" sz="1000" b="0" i="0" u="none" strike="noStrike" dirty="0">
                        <a:latin typeface="Verdana"/>
                      </a:endParaRPr>
                    </a:p>
                  </a:txBody>
                  <a:tcPr marL="12700" marR="12700" marT="12700" marB="0" anchor="b"/>
                </a:tc>
                <a:tc>
                  <a:txBody>
                    <a:bodyPr/>
                    <a:lstStyle/>
                    <a:p>
                      <a:pPr algn="r" fontAlgn="b"/>
                      <a:r>
                        <a:rPr lang="en-US" sz="1000" b="0" i="0" u="none" strike="noStrike">
                          <a:latin typeface="Verdana"/>
                        </a:rPr>
                        <a:t>77</a:t>
                      </a:r>
                    </a:p>
                  </a:txBody>
                  <a:tcPr marL="12700" marR="12700" marT="12700" marB="0" anchor="b"/>
                </a:tc>
                <a:tc>
                  <a:txBody>
                    <a:bodyPr/>
                    <a:lstStyle/>
                    <a:p>
                      <a:pPr algn="l" fontAlgn="b"/>
                      <a:r>
                        <a:rPr lang="en-US" sz="1000" b="0" i="0" u="none" strike="noStrike">
                          <a:latin typeface="Verdana"/>
                        </a:rPr>
                        <a:t>Chorlestrol (mg)</a:t>
                      </a:r>
                    </a:p>
                  </a:txBody>
                  <a:tcPr marL="12700" marR="12700" marT="12700" marB="0" anchor="b"/>
                </a:tc>
                <a:tc>
                  <a:txBody>
                    <a:bodyPr/>
                    <a:lstStyle/>
                    <a:p>
                      <a:pPr algn="r" fontAlgn="b"/>
                      <a:r>
                        <a:rPr lang="en-US" sz="1000" b="0" i="0" u="none" strike="noStrike" dirty="0">
                          <a:latin typeface="Verdana"/>
                        </a:rPr>
                        <a:t>47.375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29.625</a:t>
                      </a:r>
                    </a:p>
                  </a:txBody>
                  <a:tcPr marL="12700" marR="12700" marT="12700" marB="0" anchor="b"/>
                </a:tc>
              </a:tr>
              <a:tr h="366536">
                <a:tc>
                  <a:txBody>
                    <a:bodyPr/>
                    <a:lstStyle/>
                    <a:p>
                      <a:pPr algn="l" fontAlgn="b"/>
                      <a:r>
                        <a:rPr lang="en-US" sz="1000" b="0" i="0" u="none" strike="noStrike" dirty="0" smtClean="0">
                          <a:latin typeface="Verdana"/>
                        </a:rPr>
                        <a:t>Sodium (mg.)</a:t>
                      </a:r>
                      <a:endParaRPr lang="en-US" sz="1000" b="0" i="0" u="none" strike="noStrike" dirty="0">
                        <a:latin typeface="Verdana"/>
                      </a:endParaRPr>
                    </a:p>
                  </a:txBody>
                  <a:tcPr marL="12700" marR="12700" marT="12700" marB="0" anchor="b"/>
                </a:tc>
                <a:tc>
                  <a:txBody>
                    <a:bodyPr/>
                    <a:lstStyle/>
                    <a:p>
                      <a:pPr algn="r" fontAlgn="b"/>
                      <a:r>
                        <a:rPr lang="en-US" sz="1000" b="0" i="0" u="none" strike="noStrike">
                          <a:latin typeface="Verdana"/>
                        </a:rPr>
                        <a:t>1503</a:t>
                      </a:r>
                    </a:p>
                  </a:txBody>
                  <a:tcPr marL="12700" marR="12700" marT="12700" marB="0" anchor="b"/>
                </a:tc>
                <a:tc>
                  <a:txBody>
                    <a:bodyPr/>
                    <a:lstStyle/>
                    <a:p>
                      <a:pPr algn="l" fontAlgn="b"/>
                      <a:r>
                        <a:rPr lang="en-US" sz="1000" b="0" i="0" u="none" strike="noStrike">
                          <a:latin typeface="Verdana"/>
                        </a:rPr>
                        <a:t>Sodium(mg)</a:t>
                      </a:r>
                    </a:p>
                  </a:txBody>
                  <a:tcPr marL="12700" marR="12700" marT="12700" marB="0" anchor="b"/>
                </a:tc>
                <a:tc>
                  <a:txBody>
                    <a:bodyPr/>
                    <a:lstStyle/>
                    <a:p>
                      <a:pPr algn="r" fontAlgn="b"/>
                      <a:r>
                        <a:rPr lang="en-US" sz="1000" b="0" i="0" u="none" strike="noStrike">
                          <a:latin typeface="Verdana"/>
                        </a:rPr>
                        <a:t>736.25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766.75</a:t>
                      </a:r>
                    </a:p>
                  </a:txBody>
                  <a:tcPr marL="12700" marR="12700" marT="12700" marB="0" anchor="b"/>
                </a:tc>
              </a:tr>
              <a:tr h="366536">
                <a:tc>
                  <a:txBody>
                    <a:bodyPr/>
                    <a:lstStyle/>
                    <a:p>
                      <a:pPr algn="l" fontAlgn="b"/>
                      <a:r>
                        <a:rPr lang="en-US" sz="1000" b="0" i="0" u="none" strike="noStrike" dirty="0" smtClean="0">
                          <a:latin typeface="Verdana"/>
                        </a:rPr>
                        <a:t>Fiber (</a:t>
                      </a:r>
                      <a:r>
                        <a:rPr lang="en-US" sz="1000" b="0" i="0" u="none" strike="noStrike" dirty="0" err="1" smtClean="0">
                          <a:latin typeface="Verdana"/>
                        </a:rPr>
                        <a:t>g</a:t>
                      </a:r>
                      <a:r>
                        <a:rPr lang="en-US" sz="1000" b="0" i="0" u="none" strike="noStrike" dirty="0" smtClean="0">
                          <a:latin typeface="Verdana"/>
                        </a:rPr>
                        <a:t>.)</a:t>
                      </a:r>
                      <a:endParaRPr lang="en-US" sz="1000" b="0" i="0" u="none" strike="noStrike" dirty="0">
                        <a:latin typeface="Verdana"/>
                      </a:endParaRPr>
                    </a:p>
                  </a:txBody>
                  <a:tcPr marL="12700" marR="12700" marT="12700" marB="0" anchor="b"/>
                </a:tc>
                <a:tc>
                  <a:txBody>
                    <a:bodyPr/>
                    <a:lstStyle/>
                    <a:p>
                      <a:pPr algn="r" fontAlgn="b"/>
                      <a:r>
                        <a:rPr lang="en-US" sz="1000" b="0" i="0" u="none" strike="noStrike">
                          <a:latin typeface="Verdana"/>
                        </a:rPr>
                        <a:t>8.24</a:t>
                      </a:r>
                    </a:p>
                  </a:txBody>
                  <a:tcPr marL="12700" marR="12700" marT="12700" marB="0" anchor="b"/>
                </a:tc>
                <a:tc>
                  <a:txBody>
                    <a:bodyPr/>
                    <a:lstStyle/>
                    <a:p>
                      <a:pPr algn="l" fontAlgn="b"/>
                      <a:r>
                        <a:rPr lang="en-US" sz="1000" b="0" i="0" u="none" strike="noStrike">
                          <a:latin typeface="Verdana"/>
                        </a:rPr>
                        <a:t>Fiber(g)</a:t>
                      </a:r>
                    </a:p>
                  </a:txBody>
                  <a:tcPr marL="12700" marR="12700" marT="12700" marB="0" anchor="b"/>
                </a:tc>
                <a:tc>
                  <a:txBody>
                    <a:bodyPr/>
                    <a:lstStyle/>
                    <a:p>
                      <a:pPr algn="r" fontAlgn="b"/>
                      <a:r>
                        <a:rPr lang="en-US" sz="1000" b="0" i="0" u="none" strike="noStrike">
                          <a:latin typeface="Verdana"/>
                        </a:rPr>
                        <a:t>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latin typeface="Verdana"/>
                        </a:rPr>
                        <a:t>3.24</a:t>
                      </a:r>
                    </a:p>
                  </a:txBody>
                  <a:tcPr marL="12700" marR="12700" marT="12700" marB="0" anchor="b"/>
                </a:tc>
              </a:tr>
              <a:tr h="366536">
                <a:tc>
                  <a:txBody>
                    <a:bodyPr/>
                    <a:lstStyle/>
                    <a:p>
                      <a:pPr algn="l" fontAlgn="b"/>
                      <a:r>
                        <a:rPr lang="en-US" sz="1000" b="0" i="0" u="none" strike="noStrike">
                          <a:latin typeface="Verdana"/>
                        </a:rPr>
                        <a:t>Iron(mg)</a:t>
                      </a:r>
                    </a:p>
                  </a:txBody>
                  <a:tcPr marL="12700" marR="12700" marT="12700" marB="0" anchor="b"/>
                </a:tc>
                <a:tc>
                  <a:txBody>
                    <a:bodyPr/>
                    <a:lstStyle/>
                    <a:p>
                      <a:pPr algn="r" fontAlgn="b"/>
                      <a:r>
                        <a:rPr lang="en-US" sz="1000" b="0" i="0" u="none" strike="noStrike">
                          <a:latin typeface="Verdana"/>
                        </a:rPr>
                        <a:t>4.65</a:t>
                      </a:r>
                    </a:p>
                  </a:txBody>
                  <a:tcPr marL="12700" marR="12700" marT="12700" marB="0" anchor="b"/>
                </a:tc>
                <a:tc>
                  <a:txBody>
                    <a:bodyPr/>
                    <a:lstStyle/>
                    <a:p>
                      <a:pPr algn="l" fontAlgn="b"/>
                      <a:r>
                        <a:rPr lang="en-US" sz="1000" b="0" i="0" u="none" strike="noStrike">
                          <a:latin typeface="Verdana"/>
                        </a:rPr>
                        <a:t>Iron(mg)</a:t>
                      </a:r>
                    </a:p>
                  </a:txBody>
                  <a:tcPr marL="12700" marR="12700" marT="12700" marB="0" anchor="b"/>
                </a:tc>
                <a:tc>
                  <a:txBody>
                    <a:bodyPr/>
                    <a:lstStyle/>
                    <a:p>
                      <a:pPr algn="r" fontAlgn="b"/>
                      <a:r>
                        <a:rPr lang="en-US" sz="1000" b="0" i="0" u="none" strike="noStrike">
                          <a:latin typeface="Verdana"/>
                        </a:rPr>
                        <a:t>17.5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12.85</a:t>
                      </a:r>
                    </a:p>
                  </a:txBody>
                  <a:tcPr marL="12700" marR="12700" marT="12700" marB="0" anchor="b"/>
                </a:tc>
              </a:tr>
              <a:tr h="366536">
                <a:tc>
                  <a:txBody>
                    <a:bodyPr/>
                    <a:lstStyle/>
                    <a:p>
                      <a:pPr algn="l" fontAlgn="b"/>
                      <a:r>
                        <a:rPr lang="en-US" sz="1000" b="0" i="0" u="none" strike="noStrike">
                          <a:latin typeface="Verdana"/>
                        </a:rPr>
                        <a:t>Calcium(mg)</a:t>
                      </a:r>
                    </a:p>
                  </a:txBody>
                  <a:tcPr marL="12700" marR="12700" marT="12700" marB="0" anchor="b"/>
                </a:tc>
                <a:tc>
                  <a:txBody>
                    <a:bodyPr/>
                    <a:lstStyle/>
                    <a:p>
                      <a:pPr algn="r" fontAlgn="b"/>
                      <a:r>
                        <a:rPr lang="en-US" sz="1000" b="0" i="0" u="none" strike="noStrike">
                          <a:latin typeface="Verdana"/>
                        </a:rPr>
                        <a:t>504.4</a:t>
                      </a:r>
                    </a:p>
                  </a:txBody>
                  <a:tcPr marL="12700" marR="12700" marT="12700" marB="0" anchor="b"/>
                </a:tc>
                <a:tc>
                  <a:txBody>
                    <a:bodyPr/>
                    <a:lstStyle/>
                    <a:p>
                      <a:pPr algn="l" fontAlgn="b"/>
                      <a:r>
                        <a:rPr lang="en-US" sz="1000" b="0" i="0" u="none" strike="noStrike">
                          <a:latin typeface="Verdana"/>
                        </a:rPr>
                        <a:t>Calcium(mg)</a:t>
                      </a:r>
                    </a:p>
                  </a:txBody>
                  <a:tcPr marL="12700" marR="12700" marT="12700" marB="0" anchor="b"/>
                </a:tc>
                <a:tc>
                  <a:txBody>
                    <a:bodyPr/>
                    <a:lstStyle/>
                    <a:p>
                      <a:pPr algn="r" fontAlgn="b"/>
                      <a:r>
                        <a:rPr lang="en-US" sz="1000" b="0" i="0" u="none" strike="noStrike">
                          <a:latin typeface="Verdana"/>
                        </a:rPr>
                        <a:t>30</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474.4</a:t>
                      </a:r>
                    </a:p>
                  </a:txBody>
                  <a:tcPr marL="12700" marR="12700" marT="12700" marB="0" anchor="b"/>
                </a:tc>
              </a:tr>
              <a:tr h="366536">
                <a:tc>
                  <a:txBody>
                    <a:bodyPr/>
                    <a:lstStyle/>
                    <a:p>
                      <a:pPr algn="l" fontAlgn="b"/>
                      <a:r>
                        <a:rPr lang="en-US" sz="1000" b="0" i="0" u="none" strike="noStrike">
                          <a:latin typeface="Verdana"/>
                        </a:rPr>
                        <a:t>Vitamin A(IU)</a:t>
                      </a:r>
                    </a:p>
                  </a:txBody>
                  <a:tcPr marL="12700" marR="12700" marT="12700" marB="0" anchor="b"/>
                </a:tc>
                <a:tc>
                  <a:txBody>
                    <a:bodyPr/>
                    <a:lstStyle/>
                    <a:p>
                      <a:pPr algn="r" fontAlgn="b"/>
                      <a:r>
                        <a:rPr lang="en-US" sz="1000" b="0" i="0" u="none" strike="noStrike">
                          <a:latin typeface="Verdana"/>
                        </a:rPr>
                        <a:t>4669</a:t>
                      </a:r>
                    </a:p>
                  </a:txBody>
                  <a:tcPr marL="12700" marR="12700" marT="12700" marB="0" anchor="b"/>
                </a:tc>
                <a:tc>
                  <a:txBody>
                    <a:bodyPr/>
                    <a:lstStyle/>
                    <a:p>
                      <a:pPr algn="l" fontAlgn="b"/>
                      <a:r>
                        <a:rPr lang="en-US" sz="1000" b="0" i="0" u="none" strike="noStrike">
                          <a:latin typeface="Verdana"/>
                        </a:rPr>
                        <a:t>Vitamin A(IU)</a:t>
                      </a:r>
                    </a:p>
                  </a:txBody>
                  <a:tcPr marL="12700" marR="12700" marT="12700" marB="0" anchor="b"/>
                </a:tc>
                <a:tc>
                  <a:txBody>
                    <a:bodyPr/>
                    <a:lstStyle/>
                    <a:p>
                      <a:pPr algn="r" fontAlgn="b"/>
                      <a:r>
                        <a:rPr lang="en-US" sz="1000" b="0" i="0" u="none" strike="noStrike">
                          <a:latin typeface="Verdana"/>
                        </a:rPr>
                        <a:t>7544</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2875</a:t>
                      </a:r>
                    </a:p>
                  </a:txBody>
                  <a:tcPr marL="12700" marR="12700" marT="12700" marB="0" anchor="b"/>
                </a:tc>
              </a:tr>
              <a:tr h="366536">
                <a:tc>
                  <a:txBody>
                    <a:bodyPr/>
                    <a:lstStyle/>
                    <a:p>
                      <a:pPr algn="l" fontAlgn="b"/>
                      <a:r>
                        <a:rPr lang="en-US" sz="1000" b="0" i="0" u="none" strike="noStrike">
                          <a:latin typeface="Verdana"/>
                        </a:rPr>
                        <a:t>Vitamin C(mg)</a:t>
                      </a:r>
                    </a:p>
                  </a:txBody>
                  <a:tcPr marL="12700" marR="12700" marT="12700" marB="0" anchor="b"/>
                </a:tc>
                <a:tc>
                  <a:txBody>
                    <a:bodyPr/>
                    <a:lstStyle/>
                    <a:p>
                      <a:pPr algn="r" fontAlgn="b"/>
                      <a:r>
                        <a:rPr lang="en-US" sz="1000" b="0" i="0" u="none" strike="noStrike">
                          <a:latin typeface="Verdana"/>
                        </a:rPr>
                        <a:t>39.43</a:t>
                      </a:r>
                    </a:p>
                  </a:txBody>
                  <a:tcPr marL="12700" marR="12700" marT="12700" marB="0" anchor="b"/>
                </a:tc>
                <a:tc>
                  <a:txBody>
                    <a:bodyPr/>
                    <a:lstStyle/>
                    <a:p>
                      <a:pPr algn="l" fontAlgn="b"/>
                      <a:r>
                        <a:rPr lang="en-US" sz="1000" b="0" i="0" u="none" strike="noStrike">
                          <a:latin typeface="Verdana"/>
                        </a:rPr>
                        <a:t>Vitamin C(mg)</a:t>
                      </a:r>
                    </a:p>
                  </a:txBody>
                  <a:tcPr marL="12700" marR="12700" marT="12700" marB="0" anchor="b"/>
                </a:tc>
                <a:tc>
                  <a:txBody>
                    <a:bodyPr/>
                    <a:lstStyle/>
                    <a:p>
                      <a:pPr algn="r" fontAlgn="b"/>
                      <a:r>
                        <a:rPr lang="en-US" sz="1000" b="0" i="0" u="none" strike="noStrike">
                          <a:latin typeface="Verdana"/>
                        </a:rPr>
                        <a:t>20</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latin typeface="Verdana"/>
                        </a:rPr>
                        <a:t>19.43</a:t>
                      </a:r>
                    </a:p>
                  </a:txBody>
                  <a:tcPr marL="12700" marR="12700" marT="12700" marB="0" anchor="b"/>
                </a:tc>
              </a:tr>
              <a:tr h="366536">
                <a:tc>
                  <a:txBody>
                    <a:bodyPr/>
                    <a:lstStyle/>
                    <a:p>
                      <a:pPr algn="l" fontAlgn="b"/>
                      <a:r>
                        <a:rPr lang="en-US" sz="1000" b="0" i="0" u="none" strike="noStrike">
                          <a:latin typeface="Verdana"/>
                        </a:rPr>
                        <a:t>Protein(g)</a:t>
                      </a:r>
                    </a:p>
                  </a:txBody>
                  <a:tcPr marL="12700" marR="12700" marT="12700" marB="0" anchor="b"/>
                </a:tc>
                <a:tc>
                  <a:txBody>
                    <a:bodyPr/>
                    <a:lstStyle/>
                    <a:p>
                      <a:pPr algn="r" fontAlgn="b"/>
                      <a:r>
                        <a:rPr lang="en-US" sz="1000" b="0" i="0" u="none" strike="noStrike">
                          <a:latin typeface="Verdana"/>
                        </a:rPr>
                        <a:t>37.35</a:t>
                      </a:r>
                    </a:p>
                  </a:txBody>
                  <a:tcPr marL="12700" marR="12700" marT="12700" marB="0" anchor="b"/>
                </a:tc>
                <a:tc>
                  <a:txBody>
                    <a:bodyPr/>
                    <a:lstStyle/>
                    <a:p>
                      <a:pPr algn="l" fontAlgn="b"/>
                      <a:r>
                        <a:rPr lang="en-US" sz="1000" b="0" i="0" u="none" strike="noStrike">
                          <a:latin typeface="Verdana"/>
                        </a:rPr>
                        <a:t>Protein(g)</a:t>
                      </a:r>
                    </a:p>
                  </a:txBody>
                  <a:tcPr marL="12700" marR="12700" marT="12700" marB="0" anchor="b"/>
                </a:tc>
                <a:tc>
                  <a:txBody>
                    <a:bodyPr/>
                    <a:lstStyle/>
                    <a:p>
                      <a:pPr algn="r" fontAlgn="b"/>
                      <a:r>
                        <a:rPr lang="en-US" sz="1000" b="0" i="0" u="none" strike="noStrike">
                          <a:latin typeface="Verdana"/>
                        </a:rPr>
                        <a:t>19.75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17.6</a:t>
                      </a:r>
                    </a:p>
                  </a:txBody>
                  <a:tcPr marL="12700" marR="12700" marT="12700" marB="0" anchor="b"/>
                </a:tc>
              </a:tr>
              <a:tr h="366536">
                <a:tc>
                  <a:txBody>
                    <a:bodyPr/>
                    <a:lstStyle/>
                    <a:p>
                      <a:pPr algn="l" fontAlgn="b"/>
                      <a:r>
                        <a:rPr lang="en-US" sz="1000" b="0" i="0" u="none" strike="noStrike">
                          <a:latin typeface="Verdana"/>
                        </a:rPr>
                        <a:t>Carbohydrate(g)</a:t>
                      </a:r>
                    </a:p>
                  </a:txBody>
                  <a:tcPr marL="12700" marR="12700" marT="12700" marB="0" anchor="b"/>
                </a:tc>
                <a:tc>
                  <a:txBody>
                    <a:bodyPr/>
                    <a:lstStyle/>
                    <a:p>
                      <a:pPr algn="r" fontAlgn="b"/>
                      <a:r>
                        <a:rPr lang="en-US" sz="1000" b="0" i="0" u="none" strike="noStrike">
                          <a:latin typeface="Verdana"/>
                        </a:rPr>
                        <a:t>102.12</a:t>
                      </a:r>
                    </a:p>
                  </a:txBody>
                  <a:tcPr marL="12700" marR="12700" marT="12700" marB="0" anchor="b"/>
                </a:tc>
                <a:tc>
                  <a:txBody>
                    <a:bodyPr/>
                    <a:lstStyle/>
                    <a:p>
                      <a:pPr algn="l" fontAlgn="b"/>
                      <a:r>
                        <a:rPr lang="en-US" sz="1000" b="0" i="0" u="none" strike="noStrike">
                          <a:latin typeface="Verdana"/>
                        </a:rPr>
                        <a:t>Carbohydrate(g)</a:t>
                      </a:r>
                    </a:p>
                  </a:txBody>
                  <a:tcPr marL="12700" marR="12700" marT="12700" marB="0" anchor="b"/>
                </a:tc>
                <a:tc>
                  <a:txBody>
                    <a:bodyPr/>
                    <a:lstStyle/>
                    <a:p>
                      <a:pPr algn="r" fontAlgn="b"/>
                      <a:r>
                        <a:rPr lang="en-US" sz="1000" b="0" i="0" u="none" strike="noStrike">
                          <a:latin typeface="Verdana"/>
                        </a:rPr>
                        <a:t>47.375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54.82</a:t>
                      </a:r>
                    </a:p>
                  </a:txBody>
                  <a:tcPr marL="12700" marR="12700" marT="12700" marB="0" anchor="b"/>
                </a:tc>
              </a:tr>
              <a:tr h="366536">
                <a:tc>
                  <a:txBody>
                    <a:bodyPr/>
                    <a:lstStyle/>
                    <a:p>
                      <a:pPr algn="l" fontAlgn="b"/>
                      <a:r>
                        <a:rPr lang="en-US" sz="1000" b="0" i="0" u="none" strike="noStrike">
                          <a:latin typeface="Verdana"/>
                        </a:rPr>
                        <a:t>Total Fat (g)</a:t>
                      </a:r>
                    </a:p>
                  </a:txBody>
                  <a:tcPr marL="12700" marR="12700" marT="12700" marB="0" anchor="b"/>
                </a:tc>
                <a:tc>
                  <a:txBody>
                    <a:bodyPr/>
                    <a:lstStyle/>
                    <a:p>
                      <a:pPr algn="r" fontAlgn="b"/>
                      <a:r>
                        <a:rPr lang="en-US" sz="1000" b="0" i="0" u="none" strike="noStrike">
                          <a:latin typeface="Verdana"/>
                        </a:rPr>
                        <a:t>26.12</a:t>
                      </a:r>
                    </a:p>
                  </a:txBody>
                  <a:tcPr marL="12700" marR="12700" marT="12700" marB="0" anchor="b"/>
                </a:tc>
                <a:tc>
                  <a:txBody>
                    <a:bodyPr/>
                    <a:lstStyle/>
                    <a:p>
                      <a:pPr algn="l" fontAlgn="b"/>
                      <a:r>
                        <a:rPr lang="en-US" sz="1000" b="0" i="0" u="none" strike="noStrike">
                          <a:latin typeface="Verdana"/>
                        </a:rPr>
                        <a:t>Total Fat (g)</a:t>
                      </a:r>
                    </a:p>
                  </a:txBody>
                  <a:tcPr marL="12700" marR="12700" marT="12700" marB="0" anchor="b"/>
                </a:tc>
                <a:tc>
                  <a:txBody>
                    <a:bodyPr/>
                    <a:lstStyle/>
                    <a:p>
                      <a:pPr algn="r" fontAlgn="b"/>
                      <a:r>
                        <a:rPr lang="en-US" sz="1000" b="0" i="0" u="none" strike="noStrike">
                          <a:latin typeface="Verdana"/>
                        </a:rPr>
                        <a:t>4.1875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a:solidFill>
                            <a:srgbClr val="1FB714"/>
                          </a:solidFill>
                          <a:latin typeface="Verdana"/>
                        </a:rPr>
                        <a:t>21.9325</a:t>
                      </a:r>
                    </a:p>
                  </a:txBody>
                  <a:tcPr marL="12700" marR="12700" marT="12700" marB="0" anchor="b"/>
                </a:tc>
              </a:tr>
              <a:tr h="366536">
                <a:tc>
                  <a:txBody>
                    <a:bodyPr/>
                    <a:lstStyle/>
                    <a:p>
                      <a:pPr algn="l" fontAlgn="b"/>
                      <a:r>
                        <a:rPr lang="en-US" sz="1000" b="0" i="0" u="none" strike="noStrike">
                          <a:latin typeface="Verdana"/>
                        </a:rPr>
                        <a:t>Saturated Fat (g)</a:t>
                      </a:r>
                    </a:p>
                  </a:txBody>
                  <a:tcPr marL="12700" marR="12700" marT="12700" marB="0" anchor="b"/>
                </a:tc>
                <a:tc>
                  <a:txBody>
                    <a:bodyPr/>
                    <a:lstStyle/>
                    <a:p>
                      <a:pPr algn="r" fontAlgn="b"/>
                      <a:r>
                        <a:rPr lang="en-US" sz="1000" b="0" i="0" u="none" strike="noStrike" dirty="0">
                          <a:latin typeface="Verdana"/>
                        </a:rPr>
                        <a:t>7.16</a:t>
                      </a:r>
                    </a:p>
                  </a:txBody>
                  <a:tcPr marL="12700" marR="12700" marT="12700" marB="0" anchor="b"/>
                </a:tc>
                <a:tc>
                  <a:txBody>
                    <a:bodyPr/>
                    <a:lstStyle/>
                    <a:p>
                      <a:pPr algn="l" fontAlgn="b"/>
                      <a:r>
                        <a:rPr lang="en-US" sz="1000" b="0" i="0" u="none" strike="noStrike">
                          <a:latin typeface="Verdana"/>
                        </a:rPr>
                        <a:t>Saturated Fat (g)</a:t>
                      </a:r>
                    </a:p>
                  </a:txBody>
                  <a:tcPr marL="12700" marR="12700" marT="12700" marB="0" anchor="b"/>
                </a:tc>
                <a:tc>
                  <a:txBody>
                    <a:bodyPr/>
                    <a:lstStyle/>
                    <a:p>
                      <a:pPr algn="r" fontAlgn="b"/>
                      <a:r>
                        <a:rPr lang="en-US" sz="1000" b="0" i="0" u="none" strike="noStrike">
                          <a:latin typeface="Verdana"/>
                        </a:rPr>
                        <a:t>1.125</a:t>
                      </a:r>
                    </a:p>
                  </a:txBody>
                  <a:tcPr marL="12700" marR="12700" marT="12700" marB="0" anchor="b"/>
                </a:tc>
                <a:tc>
                  <a:txBody>
                    <a:bodyPr/>
                    <a:lstStyle/>
                    <a:p>
                      <a:pPr algn="l" fontAlgn="b"/>
                      <a:endParaRPr lang="en-US" sz="1000" b="0" i="0" u="none" strike="noStrike">
                        <a:latin typeface="Verdana"/>
                      </a:endParaRPr>
                    </a:p>
                  </a:txBody>
                  <a:tcPr marL="12700" marR="12700" marT="12700" marB="0" anchor="b"/>
                </a:tc>
                <a:tc>
                  <a:txBody>
                    <a:bodyPr/>
                    <a:lstStyle/>
                    <a:p>
                      <a:pPr algn="r" fontAlgn="b"/>
                      <a:r>
                        <a:rPr lang="en-US" sz="1000" b="0" i="0" u="none" strike="noStrike" dirty="0">
                          <a:solidFill>
                            <a:srgbClr val="1FB714"/>
                          </a:solidFill>
                          <a:latin typeface="Verdana"/>
                        </a:rPr>
                        <a:t>6.035</a:t>
                      </a:r>
                    </a:p>
                  </a:txBody>
                  <a:tcPr marL="12700" marR="12700" marT="12700" marB="0" anchor="b"/>
                </a:tc>
              </a:tr>
            </a:tbl>
          </a:graphicData>
        </a:graphic>
      </p:graphicFrame>
      <p:sp>
        <p:nvSpPr>
          <p:cNvPr id="4" name="Title 3"/>
          <p:cNvSpPr>
            <a:spLocks noGrp="1"/>
          </p:cNvSpPr>
          <p:nvPr>
            <p:ph type="title"/>
          </p:nvPr>
        </p:nvSpPr>
        <p:spPr/>
        <p:txBody>
          <a:bodyPr/>
          <a:lstStyle/>
          <a:p>
            <a:r>
              <a:rPr lang="en-US" sz="4000" dirty="0" smtClean="0"/>
              <a:t>Comparison with school lunches </a:t>
            </a:r>
            <a:endParaRPr lang="en-US" sz="4000" dirty="0"/>
          </a:p>
        </p:txBody>
      </p:sp>
      <p:sp>
        <p:nvSpPr>
          <p:cNvPr id="6" name="TextBox 5"/>
          <p:cNvSpPr txBox="1"/>
          <p:nvPr/>
        </p:nvSpPr>
        <p:spPr>
          <a:xfrm>
            <a:off x="726142" y="6488668"/>
            <a:ext cx="8417858" cy="369332"/>
          </a:xfrm>
          <a:prstGeom prst="rect">
            <a:avLst/>
          </a:prstGeom>
          <a:noFill/>
        </p:spPr>
        <p:txBody>
          <a:bodyPr wrap="square" rtlCol="0">
            <a:spAutoFit/>
          </a:bodyPr>
          <a:lstStyle/>
          <a:p>
            <a:r>
              <a:rPr lang="en-US" dirty="0" smtClean="0"/>
              <a:t>(School Nutrition and Fitness, 2012)   (Subways, 2012)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does a combination of low fat/carb diet help </a:t>
            </a:r>
            <a:r>
              <a:rPr lang="en-US" sz="1400" dirty="0" smtClean="0"/>
              <a:t>(The Nutrition </a:t>
            </a:r>
            <a:r>
              <a:rPr lang="en-US" sz="1400" dirty="0" smtClean="0"/>
              <a:t>Source, 2012)</a:t>
            </a:r>
            <a:endParaRPr lang="en-US" sz="1400" dirty="0"/>
          </a:p>
        </p:txBody>
      </p:sp>
      <p:sp>
        <p:nvSpPr>
          <p:cNvPr id="3" name="Content Placeholder 2"/>
          <p:cNvSpPr>
            <a:spLocks noGrp="1"/>
          </p:cNvSpPr>
          <p:nvPr>
            <p:ph idx="1"/>
          </p:nvPr>
        </p:nvSpPr>
        <p:spPr>
          <a:xfrm>
            <a:off x="726141" y="1738128"/>
            <a:ext cx="7691719" cy="2947147"/>
          </a:xfrm>
        </p:spPr>
        <p:txBody>
          <a:bodyPr>
            <a:normAutofit fontScale="70000" lnSpcReduction="20000"/>
          </a:bodyPr>
          <a:lstStyle/>
          <a:p>
            <a:pPr lvl="1"/>
            <a:r>
              <a:rPr lang="en-US" sz="2900" dirty="0" smtClean="0"/>
              <a:t>Improvements </a:t>
            </a:r>
            <a:r>
              <a:rPr lang="en-US" sz="2900" dirty="0"/>
              <a:t>in waist circumference, blood pressure, triglycerides (blood fats), fasting blood sugar, C-reactive protein (a factor of heart disease), and an increase in HDL cholesterol (high density lipoprotein, or “good” cholesterol</a:t>
            </a:r>
            <a:r>
              <a:rPr lang="en-US" sz="2900" dirty="0" smtClean="0"/>
              <a:t>)</a:t>
            </a:r>
          </a:p>
          <a:p>
            <a:pPr lvl="1"/>
            <a:endParaRPr lang="en-US" sz="2900" dirty="0"/>
          </a:p>
          <a:p>
            <a:pPr lvl="1"/>
            <a:r>
              <a:rPr lang="en-US" sz="2900" dirty="0"/>
              <a:t>Low carb diets burn more calories than low fat diet</a:t>
            </a:r>
            <a:r>
              <a:rPr lang="en-US" sz="2900" dirty="0" smtClean="0"/>
              <a:t>.</a:t>
            </a:r>
          </a:p>
          <a:p>
            <a:pPr lvl="1"/>
            <a:endParaRPr lang="en-US" sz="2900" dirty="0"/>
          </a:p>
          <a:p>
            <a:pPr lvl="1"/>
            <a:r>
              <a:rPr lang="en-US" sz="2900" dirty="0"/>
              <a:t>Reduced blood glucose (sugar) in diabetics and pre diabetics, and lower blood insulin level.</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560" y="4686022"/>
            <a:ext cx="3276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6141" y="4482742"/>
            <a:ext cx="4660900" cy="2215991"/>
          </a:xfrm>
          <a:prstGeom prst="rect">
            <a:avLst/>
          </a:prstGeom>
          <a:noFill/>
        </p:spPr>
        <p:txBody>
          <a:bodyPr wrap="square" rtlCol="0">
            <a:spAutoFit/>
          </a:bodyPr>
          <a:lstStyle/>
          <a:p>
            <a:pPr marL="914400" lvl="1" indent="-457200">
              <a:buClr>
                <a:schemeClr val="bg1"/>
              </a:buClr>
              <a:buFont typeface="Wingdings" pitchFamily="2" charset="2"/>
              <a:buChar char="v"/>
            </a:pPr>
            <a:endParaRPr lang="en-US" sz="2000" dirty="0"/>
          </a:p>
          <a:p>
            <a:pPr marL="914400" lvl="1" indent="-457200">
              <a:buClr>
                <a:schemeClr val="bg1"/>
              </a:buClr>
              <a:buFont typeface="Wingdings" pitchFamily="2" charset="2"/>
              <a:buChar char="v"/>
            </a:pPr>
            <a:r>
              <a:rPr lang="en-US" sz="2000" dirty="0"/>
              <a:t>Increase in energy, fewer cravings for sweets, better mental concentration, improved moods, loss of compulsive eating, and improved dental hygiene.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2027</TotalTime>
  <Words>756</Words>
  <Application>Microsoft Office PowerPoint</Application>
  <PresentationFormat>On-screen Show (4:3)</PresentationFormat>
  <Paragraphs>128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Venture</vt:lpstr>
      <vt:lpstr>Serves You Right</vt:lpstr>
      <vt:lpstr>Problem with current school lunches</vt:lpstr>
      <vt:lpstr>What’s with Chemical Additives ?</vt:lpstr>
      <vt:lpstr>Long Term Effects of a High Fat, Carb, &amp; Sodium Diet</vt:lpstr>
      <vt:lpstr>Results of Nutritional Deficiencies (Suttle, 2012)</vt:lpstr>
      <vt:lpstr>Examples of nutrients (Jegtvig, 2012)</vt:lpstr>
      <vt:lpstr>Why is Subway the best substitute</vt:lpstr>
      <vt:lpstr>Comparison with school lunches </vt:lpstr>
      <vt:lpstr>How does a combination of low fat/carb diet help (The Nutrition Source, 2012)</vt:lpstr>
      <vt:lpstr>What can we expect from this program?</vt:lpstr>
      <vt:lpstr>SOURCES</vt:lpstr>
    </vt:vector>
  </TitlesOfParts>
  <Company>AUSD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Serves You Right</dc:title>
  <dc:creator>214 Student</dc:creator>
  <cp:lastModifiedBy>Eric</cp:lastModifiedBy>
  <cp:revision>31</cp:revision>
  <dcterms:created xsi:type="dcterms:W3CDTF">2012-10-30T15:40:15Z</dcterms:created>
  <dcterms:modified xsi:type="dcterms:W3CDTF">2012-11-10T05:45:26Z</dcterms:modified>
</cp:coreProperties>
</file>